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9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7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0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5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2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3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4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A4A92-65E3-4AB6-99EC-2474DF71FB11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050E2-F11D-40E3-991E-A9852E50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1471-4B6A-4519-A9C2-B70DCD141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620" y="1471351"/>
            <a:ext cx="7108911" cy="4016621"/>
          </a:xfrm>
        </p:spPr>
        <p:txBody>
          <a:bodyPr anchor="ctr">
            <a:normAutofit/>
          </a:bodyPr>
          <a:lstStyle/>
          <a:p>
            <a:pPr algn="l"/>
            <a:r>
              <a:rPr lang="ka-GE" sz="4000" b="1" dirty="0"/>
              <a:t>გენდერი </a:t>
            </a:r>
            <a:r>
              <a:rPr lang="ka-GE" sz="4000" b="1" dirty="0" smtClean="0"/>
              <a:t>განათლებაში</a:t>
            </a:r>
            <a:br>
              <a:rPr lang="ka-GE" sz="4000" b="1" dirty="0" smtClean="0"/>
            </a:br>
            <a:r>
              <a:rPr lang="ka-GE" sz="4000" b="1" dirty="0" smtClean="0"/>
              <a:t>შალვა ტაბატაძე</a:t>
            </a:r>
            <a:endParaRPr lang="en-US" sz="5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DBF73-C096-48F4-9569-519CB02B4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3178" y="1845264"/>
            <a:ext cx="3388821" cy="3268794"/>
          </a:xfrm>
        </p:spPr>
        <p:txBody>
          <a:bodyPr anchor="ctr">
            <a:normAutofit/>
          </a:bodyPr>
          <a:lstStyle/>
          <a:p>
            <a:pPr algn="l"/>
            <a:endParaRPr lang="en-US" sz="22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1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TIMSS</a:t>
            </a:r>
            <a:r>
              <a:rPr lang="ka-GE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a-GE" dirty="0" smtClean="0"/>
              <a:t>შედეგები სქესის მიხედვით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725972"/>
              </p:ext>
            </p:extLst>
          </p:nvPr>
        </p:nvGraphicFramePr>
        <p:xfrm>
          <a:off x="731521" y="1973181"/>
          <a:ext cx="10732166" cy="4618101"/>
        </p:xfrm>
        <a:graphic>
          <a:graphicData uri="http://schemas.openxmlformats.org/drawingml/2006/table">
            <a:tbl>
              <a:tblPr firstRow="1" firstCol="1" bandRow="1"/>
              <a:tblGrid>
                <a:gridCol w="2472606">
                  <a:extLst>
                    <a:ext uri="{9D8B030D-6E8A-4147-A177-3AD203B41FA5}">
                      <a16:colId xmlns:a16="http://schemas.microsoft.com/office/drawing/2014/main" val="1442321893"/>
                    </a:ext>
                  </a:extLst>
                </a:gridCol>
                <a:gridCol w="1578259">
                  <a:extLst>
                    <a:ext uri="{9D8B030D-6E8A-4147-A177-3AD203B41FA5}">
                      <a16:colId xmlns:a16="http://schemas.microsoft.com/office/drawing/2014/main" val="3084175196"/>
                    </a:ext>
                  </a:extLst>
                </a:gridCol>
                <a:gridCol w="1420433">
                  <a:extLst>
                    <a:ext uri="{9D8B030D-6E8A-4147-A177-3AD203B41FA5}">
                      <a16:colId xmlns:a16="http://schemas.microsoft.com/office/drawing/2014/main" val="2748930842"/>
                    </a:ext>
                  </a:extLst>
                </a:gridCol>
                <a:gridCol w="1367826">
                  <a:extLst>
                    <a:ext uri="{9D8B030D-6E8A-4147-A177-3AD203B41FA5}">
                      <a16:colId xmlns:a16="http://schemas.microsoft.com/office/drawing/2014/main" val="2161105174"/>
                    </a:ext>
                  </a:extLst>
                </a:gridCol>
                <a:gridCol w="1367826">
                  <a:extLst>
                    <a:ext uri="{9D8B030D-6E8A-4147-A177-3AD203B41FA5}">
                      <a16:colId xmlns:a16="http://schemas.microsoft.com/office/drawing/2014/main" val="2990444293"/>
                    </a:ext>
                  </a:extLst>
                </a:gridCol>
                <a:gridCol w="1262608">
                  <a:extLst>
                    <a:ext uri="{9D8B030D-6E8A-4147-A177-3AD203B41FA5}">
                      <a16:colId xmlns:a16="http://schemas.microsoft.com/office/drawing/2014/main" val="2924323927"/>
                    </a:ext>
                  </a:extLst>
                </a:gridCol>
                <a:gridCol w="1262608">
                  <a:extLst>
                    <a:ext uri="{9D8B030D-6E8A-4147-A177-3AD203B41FA5}">
                      <a16:colId xmlns:a16="http://schemas.microsoft.com/office/drawing/2014/main" val="3706402438"/>
                    </a:ext>
                  </a:extLst>
                </a:gridCol>
              </a:tblGrid>
              <a:tr h="43040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TIMSS </a:t>
                      </a:r>
                      <a:r>
                        <a:rPr lang="ka-GE" sz="18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შედეგები სქესის მიხედვით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(2011-2019)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168278"/>
                  </a:ext>
                </a:extLst>
              </a:tr>
              <a:tr h="294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400714"/>
                  </a:ext>
                </a:extLst>
              </a:tr>
              <a:tr h="45325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საგანი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47678"/>
                  </a:ext>
                </a:extLst>
              </a:tr>
              <a:tr h="4532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444792"/>
                  </a:ext>
                </a:extLst>
              </a:tr>
              <a:tr h="4532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მე-4 კლასი მათემატიკა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912442"/>
                  </a:ext>
                </a:extLst>
              </a:tr>
              <a:tr h="4532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მე-8</a:t>
                      </a:r>
                      <a:r>
                        <a:rPr lang="ka-GE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კლასი მათემატიკა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422182"/>
                  </a:ext>
                </a:extLst>
              </a:tr>
              <a:tr h="906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მე-4</a:t>
                      </a:r>
                      <a:r>
                        <a:rPr lang="ka-GE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კლასი მეცნიერება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275605"/>
                  </a:ext>
                </a:extLst>
              </a:tr>
              <a:tr h="906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მე-8</a:t>
                      </a:r>
                      <a:r>
                        <a:rPr lang="ka-GE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კლასი მეცნიერება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83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40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</a:t>
            </a:r>
            <a:r>
              <a:rPr lang="ka-GE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a-GE" dirty="0"/>
              <a:t>შედეგები სქესის მიხედვით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PISA </a:t>
            </a:r>
            <a:r>
              <a:rPr lang="ka-GE" dirty="0" smtClean="0"/>
              <a:t>შედეგები სქესის მიხედვით</a:t>
            </a:r>
            <a:r>
              <a:rPr lang="en-US" dirty="0" smtClean="0"/>
              <a:t>(2009-2018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657167"/>
              </p:ext>
            </p:extLst>
          </p:nvPr>
        </p:nvGraphicFramePr>
        <p:xfrm>
          <a:off x="838199" y="2435192"/>
          <a:ext cx="9316455" cy="3876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6438">
                  <a:extLst>
                    <a:ext uri="{9D8B030D-6E8A-4147-A177-3AD203B41FA5}">
                      <a16:colId xmlns:a16="http://schemas.microsoft.com/office/drawing/2014/main" val="3329526487"/>
                    </a:ext>
                  </a:extLst>
                </a:gridCol>
                <a:gridCol w="1370067">
                  <a:extLst>
                    <a:ext uri="{9D8B030D-6E8A-4147-A177-3AD203B41FA5}">
                      <a16:colId xmlns:a16="http://schemas.microsoft.com/office/drawing/2014/main" val="2444868700"/>
                    </a:ext>
                  </a:extLst>
                </a:gridCol>
                <a:gridCol w="1233060">
                  <a:extLst>
                    <a:ext uri="{9D8B030D-6E8A-4147-A177-3AD203B41FA5}">
                      <a16:colId xmlns:a16="http://schemas.microsoft.com/office/drawing/2014/main" val="30763827"/>
                    </a:ext>
                  </a:extLst>
                </a:gridCol>
                <a:gridCol w="1187391">
                  <a:extLst>
                    <a:ext uri="{9D8B030D-6E8A-4147-A177-3AD203B41FA5}">
                      <a16:colId xmlns:a16="http://schemas.microsoft.com/office/drawing/2014/main" val="3206097407"/>
                    </a:ext>
                  </a:extLst>
                </a:gridCol>
                <a:gridCol w="1187391">
                  <a:extLst>
                    <a:ext uri="{9D8B030D-6E8A-4147-A177-3AD203B41FA5}">
                      <a16:colId xmlns:a16="http://schemas.microsoft.com/office/drawing/2014/main" val="2500948480"/>
                    </a:ext>
                  </a:extLst>
                </a:gridCol>
                <a:gridCol w="1096054">
                  <a:extLst>
                    <a:ext uri="{9D8B030D-6E8A-4147-A177-3AD203B41FA5}">
                      <a16:colId xmlns:a16="http://schemas.microsoft.com/office/drawing/2014/main" val="3245624851"/>
                    </a:ext>
                  </a:extLst>
                </a:gridCol>
                <a:gridCol w="1096054">
                  <a:extLst>
                    <a:ext uri="{9D8B030D-6E8A-4147-A177-3AD203B41FA5}">
                      <a16:colId xmlns:a16="http://schemas.microsoft.com/office/drawing/2014/main" val="3634515788"/>
                    </a:ext>
                  </a:extLst>
                </a:gridCol>
              </a:tblGrid>
              <a:tr h="546598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საგანი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PISA 2009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PISA 2015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PISA 2018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34522"/>
                  </a:ext>
                </a:extLst>
              </a:tr>
              <a:tr h="8325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30358773"/>
                  </a:ext>
                </a:extLst>
              </a:tr>
              <a:tr h="832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კითხვა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344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429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371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399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362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4365403"/>
                  </a:ext>
                </a:extLst>
              </a:tr>
              <a:tr h="832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მათემატიკა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378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397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396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380863"/>
                  </a:ext>
                </a:extLst>
              </a:tr>
              <a:tr h="832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მეცნიერება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383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363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420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390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376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3494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19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PIRLS </a:t>
            </a:r>
            <a:r>
              <a:rPr lang="ka-GE" dirty="0" smtClean="0"/>
              <a:t>შედეგები </a:t>
            </a:r>
            <a:r>
              <a:rPr lang="ka-GE" dirty="0"/>
              <a:t>სქესის </a:t>
            </a:r>
            <a:r>
              <a:rPr lang="ka-GE" dirty="0" smtClean="0"/>
              <a:t>მიხედვით (წიგნიერება)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PIRLS </a:t>
            </a:r>
            <a:r>
              <a:rPr lang="ka-GE" dirty="0" smtClean="0"/>
              <a:t>შედეგები წლების მიხედვით</a:t>
            </a:r>
            <a:r>
              <a:rPr lang="en-US" dirty="0" smtClean="0"/>
              <a:t> </a:t>
            </a:r>
            <a:r>
              <a:rPr lang="en-US" dirty="0"/>
              <a:t>(2006-2016</a:t>
            </a:r>
            <a:r>
              <a:rPr lang="en-US" dirty="0" smtClean="0"/>
              <a:t>)</a:t>
            </a:r>
            <a:endParaRPr lang="ka-GE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832079"/>
              </p:ext>
            </p:extLst>
          </p:nvPr>
        </p:nvGraphicFramePr>
        <p:xfrm>
          <a:off x="1237673" y="2604655"/>
          <a:ext cx="10116126" cy="35723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1490">
                  <a:extLst>
                    <a:ext uri="{9D8B030D-6E8A-4147-A177-3AD203B41FA5}">
                      <a16:colId xmlns:a16="http://schemas.microsoft.com/office/drawing/2014/main" val="3331392044"/>
                    </a:ext>
                  </a:extLst>
                </a:gridCol>
                <a:gridCol w="2343504">
                  <a:extLst>
                    <a:ext uri="{9D8B030D-6E8A-4147-A177-3AD203B41FA5}">
                      <a16:colId xmlns:a16="http://schemas.microsoft.com/office/drawing/2014/main" val="2477913489"/>
                    </a:ext>
                  </a:extLst>
                </a:gridCol>
                <a:gridCol w="2109153">
                  <a:extLst>
                    <a:ext uri="{9D8B030D-6E8A-4147-A177-3AD203B41FA5}">
                      <a16:colId xmlns:a16="http://schemas.microsoft.com/office/drawing/2014/main" val="2719395514"/>
                    </a:ext>
                  </a:extLst>
                </a:gridCol>
                <a:gridCol w="1991979">
                  <a:extLst>
                    <a:ext uri="{9D8B030D-6E8A-4147-A177-3AD203B41FA5}">
                      <a16:colId xmlns:a16="http://schemas.microsoft.com/office/drawing/2014/main" val="4281856701"/>
                    </a:ext>
                  </a:extLst>
                </a:gridCol>
              </a:tblGrid>
              <a:tr h="119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სქესი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</a:t>
                      </a:r>
                      <a:r>
                        <a:rPr lang="ka-GE" sz="1800">
                          <a:effectLst/>
                        </a:rPr>
                        <a:t>06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99211178"/>
                  </a:ext>
                </a:extLst>
              </a:tr>
              <a:tr h="1186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ბიჭი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463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477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479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06130110"/>
                  </a:ext>
                </a:extLst>
              </a:tr>
              <a:tr h="1186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გოგო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480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499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498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69047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07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ეროვნულ შეფასებები სქესის </a:t>
            </a:r>
            <a:r>
              <a:rPr lang="ka-GE" dirty="0"/>
              <a:t>მიხედვით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 smtClean="0"/>
              <a:t>ეროვნული შეფასებები მათემატიკაში სქესის მიხედვით </a:t>
            </a:r>
            <a:r>
              <a:rPr lang="en-US" dirty="0" smtClean="0"/>
              <a:t>(20</a:t>
            </a:r>
            <a:r>
              <a:rPr lang="ka-GE" dirty="0" smtClean="0"/>
              <a:t>15</a:t>
            </a:r>
            <a:r>
              <a:rPr lang="en-US" dirty="0" smtClean="0"/>
              <a:t>-201</a:t>
            </a:r>
            <a:r>
              <a:rPr lang="ka-GE" dirty="0" smtClean="0"/>
              <a:t>8</a:t>
            </a:r>
            <a:r>
              <a:rPr lang="en-US" dirty="0" smtClean="0"/>
              <a:t>)</a:t>
            </a:r>
            <a:endParaRPr lang="ka-GE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67509" y="2536825"/>
          <a:ext cx="8601364" cy="33836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7350">
                  <a:extLst>
                    <a:ext uri="{9D8B030D-6E8A-4147-A177-3AD203B41FA5}">
                      <a16:colId xmlns:a16="http://schemas.microsoft.com/office/drawing/2014/main" val="1278179456"/>
                    </a:ext>
                  </a:extLst>
                </a:gridCol>
                <a:gridCol w="2130612">
                  <a:extLst>
                    <a:ext uri="{9D8B030D-6E8A-4147-A177-3AD203B41FA5}">
                      <a16:colId xmlns:a16="http://schemas.microsoft.com/office/drawing/2014/main" val="1521333732"/>
                    </a:ext>
                  </a:extLst>
                </a:gridCol>
                <a:gridCol w="2051701">
                  <a:extLst>
                    <a:ext uri="{9D8B030D-6E8A-4147-A177-3AD203B41FA5}">
                      <a16:colId xmlns:a16="http://schemas.microsoft.com/office/drawing/2014/main" val="1522808998"/>
                    </a:ext>
                  </a:extLst>
                </a:gridCol>
                <a:gridCol w="2051701">
                  <a:extLst>
                    <a:ext uri="{9D8B030D-6E8A-4147-A177-3AD203B41FA5}">
                      <a16:colId xmlns:a16="http://schemas.microsoft.com/office/drawing/2014/main" val="2509742554"/>
                    </a:ext>
                  </a:extLst>
                </a:gridCol>
              </a:tblGrid>
              <a:tr h="836259">
                <a:tc gridSpan="2">
                  <a:txBody>
                    <a:bodyPr/>
                    <a:lstStyle/>
                    <a:p>
                      <a:r>
                        <a:rPr lang="ka-GE" sz="2400" dirty="0" smtClean="0"/>
                        <a:t>მათემატიკა 2015</a:t>
                      </a:r>
                      <a:endParaRPr lang="en-US" sz="2400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ka-GE" sz="2400" dirty="0" smtClean="0"/>
                        <a:t>მათემატიკა 2018</a:t>
                      </a:r>
                      <a:endParaRPr lang="en-US" sz="2400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84284"/>
                  </a:ext>
                </a:extLst>
              </a:tr>
              <a:tr h="127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</a:rPr>
                        <a:t>გოგო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ბიჭი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</a:rPr>
                        <a:t>გოგო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ბიჭი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08441427"/>
                  </a:ext>
                </a:extLst>
              </a:tr>
              <a:tr h="127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4476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08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ეროვნულ შეფასებები სქესის </a:t>
            </a:r>
            <a:r>
              <a:rPr lang="ka-GE" dirty="0"/>
              <a:t>მიხედვით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 smtClean="0"/>
              <a:t>ეროვნული შეფასებები საბუნებისმეტყველო მეცნიერებებში სქესის მიხედვით </a:t>
            </a:r>
            <a:r>
              <a:rPr lang="en-US" dirty="0" smtClean="0"/>
              <a:t>(20</a:t>
            </a:r>
            <a:r>
              <a:rPr lang="ka-GE" dirty="0" smtClean="0"/>
              <a:t>16</a:t>
            </a:r>
            <a:r>
              <a:rPr lang="en-US" dirty="0" smtClean="0"/>
              <a:t>)</a:t>
            </a:r>
            <a:endParaRPr lang="ka-GE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67509" y="2536825"/>
          <a:ext cx="9866747" cy="33836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5367">
                  <a:extLst>
                    <a:ext uri="{9D8B030D-6E8A-4147-A177-3AD203B41FA5}">
                      <a16:colId xmlns:a16="http://schemas.microsoft.com/office/drawing/2014/main" val="1278179456"/>
                    </a:ext>
                  </a:extLst>
                </a:gridCol>
                <a:gridCol w="1696828">
                  <a:extLst>
                    <a:ext uri="{9D8B030D-6E8A-4147-A177-3AD203B41FA5}">
                      <a16:colId xmlns:a16="http://schemas.microsoft.com/office/drawing/2014/main" val="1521333732"/>
                    </a:ext>
                  </a:extLst>
                </a:gridCol>
                <a:gridCol w="1633983">
                  <a:extLst>
                    <a:ext uri="{9D8B030D-6E8A-4147-A177-3AD203B41FA5}">
                      <a16:colId xmlns:a16="http://schemas.microsoft.com/office/drawing/2014/main" val="1522808998"/>
                    </a:ext>
                  </a:extLst>
                </a:gridCol>
                <a:gridCol w="1633983">
                  <a:extLst>
                    <a:ext uri="{9D8B030D-6E8A-4147-A177-3AD203B41FA5}">
                      <a16:colId xmlns:a16="http://schemas.microsoft.com/office/drawing/2014/main" val="2509742554"/>
                    </a:ext>
                  </a:extLst>
                </a:gridCol>
                <a:gridCol w="1508293">
                  <a:extLst>
                    <a:ext uri="{9D8B030D-6E8A-4147-A177-3AD203B41FA5}">
                      <a16:colId xmlns:a16="http://schemas.microsoft.com/office/drawing/2014/main" val="1570274172"/>
                    </a:ext>
                  </a:extLst>
                </a:gridCol>
                <a:gridCol w="1508293">
                  <a:extLst>
                    <a:ext uri="{9D8B030D-6E8A-4147-A177-3AD203B41FA5}">
                      <a16:colId xmlns:a16="http://schemas.microsoft.com/office/drawing/2014/main" val="1562940670"/>
                    </a:ext>
                  </a:extLst>
                </a:gridCol>
              </a:tblGrid>
              <a:tr h="836259">
                <a:tc gridSpan="2">
                  <a:txBody>
                    <a:bodyPr/>
                    <a:lstStyle/>
                    <a:p>
                      <a:r>
                        <a:rPr lang="ka-GE" sz="2400" dirty="0" smtClean="0"/>
                        <a:t>ბიოლოგია</a:t>
                      </a:r>
                      <a:endParaRPr lang="en-US" sz="2400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ka-GE" sz="2400" dirty="0" smtClean="0"/>
                        <a:t>ქიმია</a:t>
                      </a:r>
                      <a:endParaRPr lang="en-US" sz="2400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ka-GE" sz="2400" dirty="0" smtClean="0"/>
                        <a:t>ფიზიკა</a:t>
                      </a:r>
                      <a:endParaRPr lang="en-US" sz="2400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84284"/>
                  </a:ext>
                </a:extLst>
              </a:tr>
              <a:tr h="127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</a:rPr>
                        <a:t>გოგო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ბიჭი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</a:rPr>
                        <a:t>გოგო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ბიჭი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</a:rPr>
                        <a:t>გოგო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ბიჭი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08441427"/>
                  </a:ext>
                </a:extLst>
              </a:tr>
              <a:tr h="127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476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057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ბიბლიოგრაფია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 smtClean="0"/>
              <a:t>გორგაძე და ტაბატაძე </a:t>
            </a:r>
            <a:r>
              <a:rPr lang="ka-GE" dirty="0"/>
              <a:t>(2021) გენდერული თანასწორობის </a:t>
            </a:r>
            <a:r>
              <a:rPr lang="ka-GE" dirty="0" smtClean="0"/>
              <a:t>საკითხები</a:t>
            </a:r>
            <a:r>
              <a:rPr lang="en-US" dirty="0" smtClean="0"/>
              <a:t> </a:t>
            </a:r>
            <a:r>
              <a:rPr lang="ka-GE" dirty="0" smtClean="0"/>
              <a:t>სასკოლო </a:t>
            </a:r>
            <a:r>
              <a:rPr lang="ka-GE" dirty="0" err="1" smtClean="0"/>
              <a:t>სახელმძღვანელოებში:გრიფირებისა</a:t>
            </a:r>
            <a:r>
              <a:rPr lang="ka-GE" dirty="0" smtClean="0"/>
              <a:t> </a:t>
            </a:r>
            <a:r>
              <a:rPr lang="ka-GE" dirty="0"/>
              <a:t>და მესამე თაობის </a:t>
            </a:r>
            <a:r>
              <a:rPr lang="ka-GE" dirty="0" smtClean="0"/>
              <a:t>სასწავლო</a:t>
            </a:r>
            <a:r>
              <a:rPr lang="en-US" dirty="0" smtClean="0"/>
              <a:t> </a:t>
            </a:r>
            <a:r>
              <a:rPr lang="ka-GE" dirty="0" smtClean="0"/>
              <a:t>გეგმის </a:t>
            </a:r>
            <a:r>
              <a:rPr lang="ka-GE" dirty="0"/>
              <a:t>ფარგლებში </a:t>
            </a:r>
            <a:r>
              <a:rPr lang="ka-GE" dirty="0" smtClean="0"/>
              <a:t>შემუშავებული</a:t>
            </a:r>
            <a:r>
              <a:rPr lang="en-US" dirty="0" smtClean="0"/>
              <a:t> </a:t>
            </a:r>
            <a:r>
              <a:rPr lang="ka-GE" dirty="0" smtClean="0"/>
              <a:t>სახელმძღვანელოების გენდერული</a:t>
            </a:r>
            <a:r>
              <a:rPr lang="en-US" dirty="0" smtClean="0"/>
              <a:t> </a:t>
            </a:r>
            <a:r>
              <a:rPr lang="ka-GE" dirty="0" smtClean="0"/>
              <a:t>ანალიზი</a:t>
            </a:r>
            <a:r>
              <a:rPr lang="en-US" dirty="0" smtClean="0"/>
              <a:t>;</a:t>
            </a:r>
          </a:p>
          <a:p>
            <a:r>
              <a:rPr lang="en-US" dirty="0" smtClean="0"/>
              <a:t>Tabatadze (2021) </a:t>
            </a:r>
            <a:r>
              <a:rPr lang="ka-GE" dirty="0" smtClean="0"/>
              <a:t>სალექციო რიდერი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406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213</Words>
  <Application>Microsoft Office PowerPoint</Application>
  <PresentationFormat>Widescreen</PresentationFormat>
  <Paragraphs>120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Sylfaen</vt:lpstr>
      <vt:lpstr>Times New Roman</vt:lpstr>
      <vt:lpstr>Office Theme</vt:lpstr>
      <vt:lpstr>გენდერი განათლებაში შალვა ტაბატაძე</vt:lpstr>
      <vt:lpstr>TIMSS შედეგები სქესის მიხედვით</vt:lpstr>
      <vt:lpstr>PISA შედეგები სქესის მიხედვით</vt:lpstr>
      <vt:lpstr>PIRLS შედეგები სქესის მიხედვით (წიგნიერება)</vt:lpstr>
      <vt:lpstr>ეროვნულ შეფასებები სქესის მიხედვით</vt:lpstr>
      <vt:lpstr>ეროვნულ შეფასებები სქესის მიხედვით</vt:lpstr>
      <vt:lpstr>ბიბლიოგრაფია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გენდერი განათლებაში</dc:title>
  <dc:creator>User</dc:creator>
  <cp:lastModifiedBy>User</cp:lastModifiedBy>
  <cp:revision>5</cp:revision>
  <dcterms:created xsi:type="dcterms:W3CDTF">2022-05-29T17:20:43Z</dcterms:created>
  <dcterms:modified xsi:type="dcterms:W3CDTF">2022-05-29T17:27:17Z</dcterms:modified>
</cp:coreProperties>
</file>